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Pathway Gothic One" panose="02000506050000020004" pitchFamily="2" charset="77"/>
      <p:regular r:id="rId34"/>
    </p:embeddedFont>
    <p:embeddedFont>
      <p:font typeface="News Cycle" panose="02000503000000000000" pitchFamily="2" charset="2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/>
    <p:restoredTop sz="94674"/>
  </p:normalViewPr>
  <p:slideViewPr>
    <p:cSldViewPr snapToGrid="0" snapToObjects="1">
      <p:cViewPr varScale="1">
        <p:scale>
          <a:sx n="152" d="100"/>
          <a:sy n="152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istia.com/library/lighting-on-the-fly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EmilyTruax/reimagining-video-on-social-media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https://wistia.com/library/lighting-on-the-fly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YouTube - majority of millenials visit YT once a day or more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Millenials spend more time consuming video than on other social media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Growing segment in content marketing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Easy to get points across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Good for short attention spans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Consumed on variety of platforms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Short is better. &lt;90 seconds = 53% retention. &gt;30 mins = 10% retention.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ews Cycle"/>
              <a:buChar char="●"/>
            </a:pPr>
            <a:r>
              <a:rPr lang="en-GB" sz="12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Mobile</a:t>
            </a:r>
            <a:endParaRPr sz="12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Boston University Souce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https://www.slideshare.net/EmilyTruax/reimagining-video-on-social-media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eJllDpeNW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hyperlink" Target="http://www.youtube.com/watch?v=wMowrr_2fk0" TargetMode="External"/><Relationship Id="rId7" Type="http://schemas.openxmlformats.org/officeDocument/2006/relationships/hyperlink" Target="http://www.youtube.com/watch?v=s10yA6NLCO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hyperlink" Target="http://www.youtube.com/watch?v=jNFu4p2xeYQ" TargetMode="Externa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cMIz1LCq5F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CPMaMhohm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bjM8TRjng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KLfcT-gTWi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o2sigAqjlx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hyperlink" Target="http://www.youtube.com/watch?v=Xaz4NUb8uLU" TargetMode="Externa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IhHf1RixQ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nuexdOtq3y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jpeg"/><Relationship Id="rId5" Type="http://schemas.openxmlformats.org/officeDocument/2006/relationships/hyperlink" Target="http://www.youtube.com/watch?v=MPDTD_5tf5c" TargetMode="External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KVcQnyEIT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zaCl5AqTd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oneupweb.com/blog/storyboarding-tips-marketing-video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hyperlink" Target="http://www.youtube.com/watch?v=X-QI8PMAXj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AnmzesGO5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0113" y="0"/>
            <a:ext cx="3203775" cy="31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807900" y="2972425"/>
            <a:ext cx="7528200" cy="19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VIDEOGRAPHY ON A BUDGET</a:t>
            </a:r>
            <a:endParaRPr sz="48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DIY VIDEO PRODUCTION</a:t>
            </a:r>
            <a:endParaRPr sz="3600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D85C6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Sarah Khan      @sakhmeth      sarah.khan@utoronto.ca</a:t>
            </a:r>
            <a:endParaRPr sz="2000">
              <a:solidFill>
                <a:srgbClr val="3D85C6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"/>
          <a:stretch/>
        </p:blipFill>
        <p:spPr>
          <a:xfrm>
            <a:off x="0" y="0"/>
            <a:ext cx="5404601" cy="2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71750"/>
            <a:ext cx="52863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228600" y="1997850"/>
            <a:ext cx="3003900" cy="11478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304800" y="2045711"/>
            <a:ext cx="34803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CAMERA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6350" y="0"/>
            <a:ext cx="3857638" cy="257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7092" y="2571748"/>
            <a:ext cx="3856166" cy="257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-9550"/>
            <a:ext cx="5305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53058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TRIPODS &amp; GIMBALS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25" name="Shape 125" descr="The new DJI Osmo Mobile turns your phone into a smart phone camera. Get ready to shoot your most cinematic video ever with these camera moves, just like the pros do!&#10;&#10;Buy now: http://store.dji.com/product/osmo-mobile&#10;&#10;Subscribe: http://www.youtube.com/user/djiinnova...&#10;Like us on Facebook: https://www.facebook.com/DJI&#10;Follow us on Twitter: http://www.twitter.com/DJIglobal&#10;Follow us on Instagram: http://www.instagram.com/DJIglobal&#10;Website: http://www.dji.com/" title="DJI Tutorials - Osmo Mobile - Cinematic Camera Mov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625" y="1181601"/>
            <a:ext cx="4722550" cy="35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5800" y="-9550"/>
            <a:ext cx="2047424" cy="33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925" y="2769000"/>
            <a:ext cx="1853475" cy="23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75" y="1827938"/>
            <a:ext cx="654500" cy="1650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3518730">
            <a:off x="5324475" y="964150"/>
            <a:ext cx="511050" cy="51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34" name="Shape 134"/>
          <p:cNvCxnSpPr/>
          <p:nvPr/>
        </p:nvCxnSpPr>
        <p:spPr>
          <a:xfrm>
            <a:off x="5002675" y="732400"/>
            <a:ext cx="2905200" cy="0"/>
          </a:xfrm>
          <a:prstGeom prst="straightConnector1">
            <a:avLst/>
          </a:prstGeom>
          <a:noFill/>
          <a:ln w="7620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Shape 13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515" y="3949495"/>
            <a:ext cx="567400" cy="56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446142">
            <a:off x="5216793" y="3917356"/>
            <a:ext cx="726413" cy="7264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7" name="Shape 13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606004">
            <a:off x="6985100" y="4115912"/>
            <a:ext cx="511050" cy="51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8" name="Shape 138"/>
          <p:cNvSpPr txBox="1"/>
          <p:nvPr/>
        </p:nvSpPr>
        <p:spPr>
          <a:xfrm>
            <a:off x="152400" y="1439725"/>
            <a:ext cx="4279800" cy="3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Fill the shadows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Key and fill lights next to camera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Light behind the subject (back light)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Shade on a sunny day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Diffused light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</a:pPr>
            <a:r>
              <a:rPr lang="en-GB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Neutral white light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200413" y="845550"/>
            <a:ext cx="511050" cy="51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0" name="Shape 140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654107">
            <a:off x="7053212" y="964150"/>
            <a:ext cx="511051" cy="5110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1" name="Shape 141"/>
          <p:cNvSpPr/>
          <p:nvPr/>
        </p:nvSpPr>
        <p:spPr>
          <a:xfrm>
            <a:off x="152400" y="152400"/>
            <a:ext cx="3003900" cy="11478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228600" y="200261"/>
            <a:ext cx="34803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LIGHTING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-5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7575" y="2389825"/>
            <a:ext cx="4496425" cy="2526975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Shape 149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400"/>
            <a:ext cx="5801674" cy="2933076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75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5469375" y="1627400"/>
            <a:ext cx="3674700" cy="34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Lavelier/Lapel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Shotgun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Popular brands:</a:t>
            </a:r>
            <a:endParaRPr sz="2400"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Rode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Apogee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Shure 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047" y="3"/>
            <a:ext cx="2560320" cy="25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9047" y="2571760"/>
            <a:ext cx="2560320" cy="257174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/>
          <p:nvPr/>
        </p:nvSpPr>
        <p:spPr>
          <a:xfrm rot="10800000">
            <a:off x="4871425" y="76275"/>
            <a:ext cx="43812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5607950" y="235875"/>
            <a:ext cx="35361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MICROPHONE</a:t>
            </a:r>
            <a:endParaRPr sz="6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160" name="Shape 160"/>
          <p:cNvCxnSpPr/>
          <p:nvPr/>
        </p:nvCxnSpPr>
        <p:spPr>
          <a:xfrm>
            <a:off x="302900" y="0"/>
            <a:ext cx="0" cy="5143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Shape 161"/>
          <p:cNvCxnSpPr/>
          <p:nvPr/>
        </p:nvCxnSpPr>
        <p:spPr>
          <a:xfrm>
            <a:off x="455300" y="0"/>
            <a:ext cx="0" cy="5143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Shape 162"/>
          <p:cNvCxnSpPr/>
          <p:nvPr/>
        </p:nvCxnSpPr>
        <p:spPr>
          <a:xfrm>
            <a:off x="607700" y="0"/>
            <a:ext cx="0" cy="51438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-14175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Shape 168" title="phone sans mic">
            <a:hlinkClick r:id="rId3"/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64250"/>
            <a:ext cx="3029600" cy="2272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0" y="381000"/>
            <a:ext cx="91299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SOUND TESTS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170" name="Shape 170" title="camera sans mic">
            <a:hlinkClick r:id="rId5"/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200" y="1664247"/>
            <a:ext cx="3029600" cy="2272207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1" name="Shape 171" title="camera with mic">
            <a:hlinkClick r:id="rId7"/>
          </p:cNvPr>
          <p:cNvPicPr preferRelativeResize="0"/>
          <p:nvPr/>
        </p:nvPicPr>
        <p:blipFill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4400" y="1664250"/>
            <a:ext cx="3029600" cy="2272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2" name="Shape 172"/>
          <p:cNvSpPr txBox="1"/>
          <p:nvPr/>
        </p:nvSpPr>
        <p:spPr>
          <a:xfrm>
            <a:off x="0" y="3936450"/>
            <a:ext cx="3029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Cell Phone Microphone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3057150" y="3936450"/>
            <a:ext cx="3029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Camera Microphone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6114300" y="3936450"/>
            <a:ext cx="30297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External Microphone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2562781" y="637625"/>
            <a:ext cx="223200" cy="5667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 rot="10800000">
            <a:off x="6347858" y="637625"/>
            <a:ext cx="223200" cy="566700"/>
          </a:xfrm>
          <a:prstGeom prst="leftBracket">
            <a:avLst>
              <a:gd name="adj" fmla="val 8333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046"/>
          <a:stretch/>
        </p:blipFill>
        <p:spPr>
          <a:xfrm rot="7">
            <a:off x="4307500" y="1901955"/>
            <a:ext cx="4945150" cy="3241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466900" y="467125"/>
            <a:ext cx="42834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 b="1">
                <a:latin typeface="Pathway Gothic One"/>
                <a:ea typeface="Pathway Gothic One"/>
                <a:cs typeface="Pathway Gothic One"/>
                <a:sym typeface="Pathway Gothic One"/>
              </a:rPr>
              <a:t>SOFTWARE</a:t>
            </a:r>
            <a:endParaRPr sz="9600" b="1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183" name="Shape 183"/>
          <p:cNvCxnSpPr/>
          <p:nvPr/>
        </p:nvCxnSpPr>
        <p:spPr>
          <a:xfrm>
            <a:off x="603700" y="621567"/>
            <a:ext cx="400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Shape 184"/>
          <p:cNvCxnSpPr/>
          <p:nvPr/>
        </p:nvCxnSpPr>
        <p:spPr>
          <a:xfrm>
            <a:off x="671075" y="1973644"/>
            <a:ext cx="400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31" b="3121"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 rot="10800000">
            <a:off x="6293075" y="0"/>
            <a:ext cx="28509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029600" y="159600"/>
            <a:ext cx="21144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iMOVIE</a:t>
            </a:r>
            <a:endParaRPr sz="6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/>
          <p:nvPr/>
        </p:nvSpPr>
        <p:spPr>
          <a:xfrm>
            <a:off x="0" y="0"/>
            <a:ext cx="39579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79600" y="159600"/>
            <a:ext cx="34905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PREMIERE PRO</a:t>
            </a:r>
            <a:endParaRPr sz="6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 rot="10800000">
            <a:off x="6050450" y="0"/>
            <a:ext cx="31272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854225" y="159600"/>
            <a:ext cx="21711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FILMORA</a:t>
            </a:r>
            <a:endParaRPr sz="6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 descr="Can you believe that this is my first 4K video for my channel? &#10;&#10;Hope you enjoy the sights and sounds of Toronto shot on the iPhone X in 4k. &#10;&#10;https://andyto.net&#10;https://instagram.com/andyto&#10;&#10;Music Credits - MitiS - Moments (Feat. Adara)&#10;&#10;MitiS&#10;https://soundcloud.com/mitis&#10;https://twitter.com/mitisofficial&#10;https://www.instagram.com/mitis/&#10;https://www.facebook.com/Mitismusic/&#10;https://www.youtube.com/user/MitisMusic&#10;&#10;Adara&#10;https://soundcloud.com/adaramusic&#10;https://www.instagram.com/adaramusic/&#10;https://twitter.com/AdaraMusic" title="iPhone X Cinematic 4K Toronto Canad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63" y="109550"/>
            <a:ext cx="6565874" cy="49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Shape 21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0" y="0"/>
            <a:ext cx="39579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79600" y="192450"/>
            <a:ext cx="34905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POWER DIRECTOR</a:t>
            </a:r>
            <a:endParaRPr sz="5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 title="Canva Gif or video anim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825" y="616362"/>
            <a:ext cx="5669825" cy="39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0" y="0"/>
            <a:ext cx="289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0" y="1904850"/>
            <a:ext cx="25362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76200" y="2043150"/>
            <a:ext cx="2890500" cy="10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CANVA</a:t>
            </a:r>
            <a:endParaRPr sz="60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253500" y="0"/>
            <a:ext cx="289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 rot="10800000">
            <a:off x="6305475" y="1904850"/>
            <a:ext cx="28338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6532100" y="2128167"/>
            <a:ext cx="27348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ADOBE SPARK</a:t>
            </a:r>
            <a:endParaRPr sz="48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28" name="Shape 228" title="U of T on Spa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100" y="616350"/>
            <a:ext cx="5669825" cy="39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-9550"/>
            <a:ext cx="6054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60549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VIDEOSCRIBE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35" name="Shape 235" title="Maria's Tips for Travelling on a Budge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50" y="12816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6304525" y="1972500"/>
            <a:ext cx="28395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Adobe Animate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Pencil2D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Powtoon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Blender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046"/>
          <a:stretch/>
        </p:blipFill>
        <p:spPr>
          <a:xfrm rot="7">
            <a:off x="4307500" y="1901955"/>
            <a:ext cx="4945150" cy="324154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466900" y="467125"/>
            <a:ext cx="4283400" cy="16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 b="1">
                <a:latin typeface="Pathway Gothic One"/>
                <a:ea typeface="Pathway Gothic One"/>
                <a:cs typeface="Pathway Gothic One"/>
                <a:sym typeface="Pathway Gothic One"/>
              </a:rPr>
              <a:t>TRICKS</a:t>
            </a:r>
            <a:endParaRPr sz="9600" b="1"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603700" y="621567"/>
            <a:ext cx="400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Shape 244"/>
          <p:cNvCxnSpPr/>
          <p:nvPr/>
        </p:nvCxnSpPr>
        <p:spPr>
          <a:xfrm>
            <a:off x="671075" y="1973644"/>
            <a:ext cx="4009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0" y="1904850"/>
            <a:ext cx="5034600" cy="13338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Shape 250" descr="Listen to some of U of T’s international students talk about life on campus, academic opportunities and why they chose the University of Toronto." title="Why I Chose U of T: Jaimi Foster from Arizona">
            <a:hlinkClick r:id="rId3"/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831" y="0"/>
            <a:ext cx="3557170" cy="26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01225" y="2004550"/>
            <a:ext cx="38406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B-ROLL FOOTAGE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52" name="Shape 252" descr="Housed in the Earth Sciences Centre on our downtown Toronto campus, U of T's Growth Facilities are home to over 400 species of plants grown for teaching and research purposes. &#10;&#10;Join us as U of T horticulturalists Andrew Petrie and Bill Cole take us on a tour of this beautiful, warm and peaceful space that is teeming with life. Learn more at http://uoft.me/plants" title="The Plant People">
            <a:hlinkClick r:id="rId5"/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792" y="2526700"/>
            <a:ext cx="3557208" cy="26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FREEZING MOTION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6662" y="1250137"/>
            <a:ext cx="2826175" cy="37682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2446937" y="0"/>
            <a:ext cx="66972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2446900" y="76200"/>
            <a:ext cx="66972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ANIMATING PHOTOS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67" name="Shape 267" title="Zeotropi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362" y="1244250"/>
            <a:ext cx="4716275" cy="35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0" y="1979700"/>
            <a:ext cx="2839500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Zeotropic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Plotaverse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0" y="-9550"/>
            <a:ext cx="60549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6054900" cy="12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TIMELAPSE/HYPERLAPSE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75" name="Shape 275"/>
          <p:cNvSpPr txBox="1"/>
          <p:nvPr/>
        </p:nvSpPr>
        <p:spPr>
          <a:xfrm>
            <a:off x="6304525" y="1972500"/>
            <a:ext cx="2839500" cy="22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Phone camera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Framelapse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ews Cycle"/>
              <a:buChar char="●"/>
            </a:pPr>
            <a:r>
              <a:rPr lang="en-GB" sz="2400">
                <a:latin typeface="News Cycle"/>
                <a:ea typeface="News Cycle"/>
                <a:cs typeface="News Cycle"/>
                <a:sym typeface="News Cycle"/>
              </a:rPr>
              <a:t>LapseIt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76" name="Shape 276" title="Toronto Vigi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475" y="1150100"/>
            <a:ext cx="5037950" cy="37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 title="Timelapse Hyperlapse">
            <a:hlinkClick r:id="rId5"/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175" y="152400"/>
            <a:ext cx="2223600" cy="16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5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0" y="76200"/>
            <a:ext cx="91440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STOP MOTION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284" name="Shape 284" descr="Everything you see here can be purchased at Type Books.&#10;&#10;Type Books&#10;883 Queen Street West&#10;Toronto, Ontario&#10;(416) 366-8973)&#10;&#10;MUSIC:&#10;Grayson Matthews&#10;http://www.graysonmatthews.com/&#10;http://itunes.apple.com/album/awakenings-single/id496796623&#10;&#10;DIRECTOR, EDITOR, AND CINEMATOGRAPHER&#10;Sean Ohlenkamp (http://www.ohkamp.com)&#10;&#10;VOLUNTEERS &amp; CREW:&#10;Lisa Blonder Ohlenkamp&#10;Mike Takasaki&#10;Hannah Charlick&#10;Liz Walker&#10;Andrew Carty&#10;Filipe Da Luz&#10;Ruth Ann Cachero&#10;Justin Turco&#10;Adam Tuck&#10;Michael Groppo&#10;Curtis Denomme&#10;Shannon Farrell&#10;Steffi Raike&#10;Jean Marc Douville&#10;Mikhail Ferrara&#10;Clayton Vrenjak&#10;Rob Sturch&#10;Marie Rupolo&#10;Nery Orellana&#10;Mike Greco&#10;William Chong&#10;Terri Vegso&#10;Michael Leishman&#10;Emma Leishman&#10;Mike Kolberg&#10;Ryan Speziale&#10;Natalie Mathers&#10;All the amazing books, authors, and publishers out there.&#10;&#10;So who wants to help us do the Library of Congress next? :)" title="The Joy of Boo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7400" y="1125000"/>
            <a:ext cx="4949300" cy="37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4475"/>
            <a:ext cx="9144000" cy="59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808200" y="76200"/>
            <a:ext cx="3475500" cy="11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VIDEO IN 2018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808200" y="1222175"/>
            <a:ext cx="7244700" cy="3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Short and sweet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Easy to get point across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Mobile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Multi-Platform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Millenials visit YouTube daily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Time spent on video &gt; social media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Fastest growing segment in content marketing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6200" y="533400"/>
            <a:ext cx="8520600" cy="46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Keep it short</a:t>
            </a:r>
            <a:b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</a:b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Practise</a:t>
            </a:r>
            <a:endParaRPr sz="2400"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Learn: </a:t>
            </a:r>
            <a:r>
              <a:rPr lang="en-GB" sz="24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Lynda, SCS, Ryerson</a:t>
            </a:r>
            <a:endParaRPr sz="24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9"/>
          <a:stretch/>
        </p:blipFill>
        <p:spPr>
          <a:xfrm>
            <a:off x="4337350" y="2113600"/>
            <a:ext cx="4510850" cy="2791625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2" name="Shape 292"/>
          <p:cNvSpPr/>
          <p:nvPr/>
        </p:nvSpPr>
        <p:spPr>
          <a:xfrm rot="10800000">
            <a:off x="6305450" y="67975"/>
            <a:ext cx="2905200" cy="13338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6760700" y="291300"/>
            <a:ext cx="24498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chemeClr val="accent3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FINAL TIPS</a:t>
            </a:r>
            <a:endParaRPr sz="4800" b="1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1584076" y="1228675"/>
            <a:ext cx="2305200" cy="44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584026" y="1674475"/>
            <a:ext cx="425400" cy="4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81926" y="1261525"/>
            <a:ext cx="16119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Less than 90 secs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81926" y="1707325"/>
            <a:ext cx="16119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More than 30 mins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1584076" y="1261525"/>
            <a:ext cx="492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53%</a:t>
            </a:r>
            <a:endParaRPr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1584126" y="1707325"/>
            <a:ext cx="4923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10%</a:t>
            </a:r>
            <a:endParaRPr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300" name="Shape 300"/>
          <p:cNvCxnSpPr/>
          <p:nvPr/>
        </p:nvCxnSpPr>
        <p:spPr>
          <a:xfrm>
            <a:off x="1584760" y="1226500"/>
            <a:ext cx="0" cy="912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12475" y="0"/>
            <a:ext cx="91314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Shape 306" descr="Time lapse - 3rd attempt &#10;&#10;Music: Above &amp; Beyond - Eternal" title="University of Toronto - Time Laps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613" y="458800"/>
            <a:ext cx="4687126" cy="351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0" y="4094700"/>
            <a:ext cx="91440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QUESTIONS?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826" y="190500"/>
            <a:ext cx="8134349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6200" y="1054650"/>
            <a:ext cx="51630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 b="1">
                <a:solidFill>
                  <a:srgbClr val="D9D9D9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PREPARATION</a:t>
            </a:r>
            <a:endParaRPr sz="9600" b="1">
              <a:solidFill>
                <a:srgbClr val="D9D9D9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-9550"/>
            <a:ext cx="3168000" cy="5226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0" y="1073700"/>
            <a:ext cx="36738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STORYBOARD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SCRIPT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SHOT LIST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pic>
        <p:nvPicPr>
          <p:cNvPr id="85" name="Shape 8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425" y="656175"/>
            <a:ext cx="5901550" cy="39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7235400" y="4790425"/>
            <a:ext cx="19086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4"/>
              </a:rPr>
              <a:t>Source: oneupweb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604075"/>
            <a:ext cx="9144000" cy="3935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71750" y="936264"/>
            <a:ext cx="5622023" cy="327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 descr="Not sure if you need a meal plan? Start here." title="Meal Plans at the University of Toronto">
            <a:hlinkClick r:id="rId4"/>
          </p:cNvPr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600" y="1579560"/>
            <a:ext cx="2645875" cy="19844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4" name="Shape 94"/>
          <p:cNvSpPr/>
          <p:nvPr/>
        </p:nvSpPr>
        <p:spPr>
          <a:xfrm>
            <a:off x="2792307" y="2291563"/>
            <a:ext cx="651600" cy="560400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4799975" y="-9550"/>
            <a:ext cx="4344300" cy="515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952375" y="685800"/>
            <a:ext cx="3793200" cy="10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LOCATION</a:t>
            </a:r>
            <a:endParaRPr sz="6000" b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952375" y="1838275"/>
            <a:ext cx="40686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Use a variety of locations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Avoid offices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Avoid noisy spaces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ews Cycle"/>
              <a:buChar char="●"/>
            </a:pPr>
            <a:r>
              <a:rPr lang="en-GB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Go on location when possible</a:t>
            </a:r>
            <a:endParaRPr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02" name="Shape 102" title="Outdoor Rec @ UTSC - Anyone can be an athlete">
            <a:hlinkClick r:id="rId3"/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876513"/>
            <a:ext cx="4495175" cy="337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04800" y="1054650"/>
            <a:ext cx="4647300" cy="1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600" b="1">
                <a:solidFill>
                  <a:srgbClr val="D9D9D9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HARDWARE</a:t>
            </a:r>
            <a:endParaRPr sz="9600" b="1">
              <a:solidFill>
                <a:srgbClr val="D9D9D9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268</Words>
  <Application>Microsoft Macintosh PowerPoint</Application>
  <PresentationFormat>On-screen Show (16:9)</PresentationFormat>
  <Paragraphs>87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Pathway Gothic One</vt:lpstr>
      <vt:lpstr>Arial</vt:lpstr>
      <vt:lpstr>News Cycle</vt:lpstr>
      <vt:lpstr>Simple Light</vt:lpstr>
      <vt:lpstr>PowerPoint Presentation</vt:lpstr>
      <vt:lpstr>PowerPoint Presentation</vt:lpstr>
      <vt:lpstr>VIDEO IN 2018</vt:lpstr>
      <vt:lpstr>PowerPoint Presentation</vt:lpstr>
      <vt:lpstr>PowerPoint Presentation</vt:lpstr>
      <vt:lpstr>STORYBOARD SCRIPT SHOT LIST</vt:lpstr>
      <vt:lpstr>PowerPoint Presentation</vt:lpstr>
      <vt:lpstr>LOCATION</vt:lpstr>
      <vt:lpstr>PowerPoint Presentation</vt:lpstr>
      <vt:lpstr>CAMERA</vt:lpstr>
      <vt:lpstr>TRIPODS &amp; GIMBALS</vt:lpstr>
      <vt:lpstr>LIGHTING</vt:lpstr>
      <vt:lpstr>PowerPoint Presentation</vt:lpstr>
      <vt:lpstr>MICROPHONE</vt:lpstr>
      <vt:lpstr>SOUND TESTS</vt:lpstr>
      <vt:lpstr>PowerPoint Presentation</vt:lpstr>
      <vt:lpstr>iMOVIE</vt:lpstr>
      <vt:lpstr>PREMIERE PRO</vt:lpstr>
      <vt:lpstr>FILMORA</vt:lpstr>
      <vt:lpstr>POWER DIRECTOR</vt:lpstr>
      <vt:lpstr>CANVA</vt:lpstr>
      <vt:lpstr>ADOBE SPARK</vt:lpstr>
      <vt:lpstr>VIDEOSCRIBE</vt:lpstr>
      <vt:lpstr>PowerPoint Presentation</vt:lpstr>
      <vt:lpstr>B-ROLL FOOTAGE</vt:lpstr>
      <vt:lpstr>FREEZING MOTION</vt:lpstr>
      <vt:lpstr>ANIMATING PHOTOS</vt:lpstr>
      <vt:lpstr>TIMELAPSE/HYPERLAPSE</vt:lpstr>
      <vt:lpstr>STOP MOTION</vt:lpstr>
      <vt:lpstr>FINAL TIPS</vt:lpstr>
      <vt:lpstr>QUESTIONS?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Liam Karry</cp:lastModifiedBy>
  <cp:revision>4</cp:revision>
  <dcterms:modified xsi:type="dcterms:W3CDTF">2018-05-17T20:02:07Z</dcterms:modified>
</cp:coreProperties>
</file>